
<file path=[Content_Types].xml><?xml version="1.0" encoding="utf-8"?>
<Types xmlns="http://schemas.openxmlformats.org/package/2006/content-types">
  <Default Extension="jfif"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5" d="100"/>
          <a:sy n="65" d="100"/>
        </p:scale>
        <p:origin x="72" y="2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jf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8567455"/>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jfi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2978110" y="2998470"/>
            <a:ext cx="5332690" cy="833199"/>
          </a:xfrm>
          <a:prstGeom prst="rect">
            <a:avLst/>
          </a:prstGeom>
          <a:noFill/>
          <a:ln/>
        </p:spPr>
        <p:txBody>
          <a:bodyPr wrap="none" rtlCol="0" anchor="t"/>
          <a:lstStyle/>
          <a:p>
            <a:pPr marL="0" indent="0" algn="r">
              <a:lnSpc>
                <a:spcPts val="6561"/>
              </a:lnSpc>
              <a:buNone/>
            </a:pPr>
            <a:r>
              <a:rPr lang="en-US" sz="5249" dirty="0">
                <a:solidFill>
                  <a:srgbClr val="C6BFEE"/>
                </a:solidFill>
                <a:latin typeface="Prompt" pitchFamily="34" charset="0"/>
                <a:ea typeface="Prompt" pitchFamily="34" charset="-122"/>
                <a:cs typeface="Prompt" pitchFamily="34" charset="-120"/>
              </a:rPr>
              <a:t>אתגר: Portal 2</a:t>
            </a:r>
            <a:endParaRPr lang="en-US" sz="5249" dirty="0"/>
          </a:p>
        </p:txBody>
      </p:sp>
      <p:sp>
        <p:nvSpPr>
          <p:cNvPr id="6" name="Text 2"/>
          <p:cNvSpPr/>
          <p:nvPr/>
        </p:nvSpPr>
        <p:spPr>
          <a:xfrm>
            <a:off x="833199" y="4164925"/>
            <a:ext cx="7477601" cy="1066205"/>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כדי לשחק במשחק פורטל 2 כראוי, הכישורים שצריכים להיות לשחקן הינם שילוב של יכולת פתרון בעיות, קורדינאציה וחשיבה יצירתית. המשחק מאתגר את השחקן לפתור חידות מורכבות ולהשתמש במניפולציות של פיזיקה.</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B0C23">
              <a:alpha val="80000"/>
            </a:srgbClr>
          </a:solidFill>
          <a:ln/>
        </p:spPr>
        <p:txBody>
          <a:bodyPr/>
          <a:lstStyle/>
          <a:p>
            <a:endParaRPr lang="en-IL"/>
          </a:p>
        </p:txBody>
      </p:sp>
      <p:sp>
        <p:nvSpPr>
          <p:cNvPr id="6" name="Text 2"/>
          <p:cNvSpPr/>
          <p:nvPr/>
        </p:nvSpPr>
        <p:spPr>
          <a:xfrm>
            <a:off x="5822990" y="2955250"/>
            <a:ext cx="6183035" cy="694373"/>
          </a:xfrm>
          <a:prstGeom prst="rect">
            <a:avLst/>
          </a:prstGeom>
          <a:noFill/>
          <a:ln/>
        </p:spPr>
        <p:txBody>
          <a:bodyPr wrap="none" rtlCol="0" anchor="t"/>
          <a:lstStyle/>
          <a:p>
            <a:pPr marL="0" indent="0" algn="r">
              <a:lnSpc>
                <a:spcPts val="5468"/>
              </a:lnSpc>
              <a:buNone/>
            </a:pPr>
            <a:r>
              <a:rPr lang="en-US" sz="4374" dirty="0">
                <a:solidFill>
                  <a:srgbClr val="C6BFEE"/>
                </a:solidFill>
                <a:latin typeface="Prompt" pitchFamily="34" charset="0"/>
                <a:ea typeface="Prompt" pitchFamily="34" charset="-122"/>
                <a:cs typeface="Prompt" pitchFamily="34" charset="-120"/>
              </a:rPr>
              <a:t>התנהגויות ורצונות חופשיים</a:t>
            </a:r>
            <a:endParaRPr lang="en-US" sz="4374" dirty="0"/>
          </a:p>
        </p:txBody>
      </p:sp>
      <p:sp>
        <p:nvSpPr>
          <p:cNvPr id="9" name="Text 5"/>
          <p:cNvSpPr/>
          <p:nvPr/>
        </p:nvSpPr>
        <p:spPr>
          <a:xfrm>
            <a:off x="3346490" y="4232791"/>
            <a:ext cx="8659535" cy="1041559"/>
          </a:xfrm>
          <a:prstGeom prst="rect">
            <a:avLst/>
          </a:prstGeom>
          <a:noFill/>
          <a:ln/>
        </p:spPr>
        <p:txBody>
          <a:bodyPr wrap="square" rtlCol="0" anchor="t"/>
          <a:lstStyle/>
          <a:p>
            <a:pPr marL="0" indent="0" algn="r">
              <a:lnSpc>
                <a:spcPts val="2734"/>
              </a:lnSpc>
              <a:buNone/>
            </a:pPr>
            <a:r>
              <a:rPr lang="en-US" sz="2187" dirty="0">
                <a:solidFill>
                  <a:srgbClr val="DAD8E9"/>
                </a:solidFill>
                <a:latin typeface="Prompt" pitchFamily="34" charset="0"/>
                <a:ea typeface="Prompt" pitchFamily="34" charset="-122"/>
                <a:cs typeface="Prompt" pitchFamily="34" charset="-120"/>
              </a:rPr>
              <a:t>התנהגות תסריטאית- התנהגויות של הדמויות הם על פי הסיפור והתסריט של המשחק. ההתנהגות של המשחק משפיע על המעשים והאינטרקציה עם השחקן.</a:t>
            </a:r>
            <a:endParaRPr lang="en-US" sz="2187"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5695712" y="695087"/>
            <a:ext cx="4443889" cy="694373"/>
          </a:xfrm>
          <a:prstGeom prst="rect">
            <a:avLst/>
          </a:prstGeom>
          <a:noFill/>
          <a:ln/>
        </p:spPr>
        <p:txBody>
          <a:bodyPr wrap="none" rtlCol="0" anchor="t"/>
          <a:lstStyle/>
          <a:p>
            <a:pPr marL="0" indent="0" algn="r">
              <a:lnSpc>
                <a:spcPts val="5468"/>
              </a:lnSpc>
              <a:buNone/>
            </a:pPr>
            <a:r>
              <a:rPr lang="en-US" sz="4374" dirty="0">
                <a:solidFill>
                  <a:srgbClr val="C6BFEE"/>
                </a:solidFill>
                <a:latin typeface="Prompt" pitchFamily="34" charset="0"/>
                <a:ea typeface="Prompt" pitchFamily="34" charset="-122"/>
                <a:cs typeface="Prompt" pitchFamily="34" charset="-120"/>
              </a:rPr>
              <a:t>עלילה והתפתחות</a:t>
            </a:r>
            <a:endParaRPr lang="en-US" sz="4374" dirty="0"/>
          </a:p>
        </p:txBody>
      </p:sp>
      <p:sp>
        <p:nvSpPr>
          <p:cNvPr id="6" name="Shape 2"/>
          <p:cNvSpPr/>
          <p:nvPr/>
        </p:nvSpPr>
        <p:spPr>
          <a:xfrm>
            <a:off x="1144310" y="1722715"/>
            <a:ext cx="44410" cy="5811798"/>
          </a:xfrm>
          <a:prstGeom prst="roundRect">
            <a:avLst>
              <a:gd name="adj" fmla="val 225151"/>
            </a:avLst>
          </a:prstGeom>
          <a:solidFill>
            <a:srgbClr val="6D4562"/>
          </a:solidFill>
          <a:ln/>
        </p:spPr>
        <p:txBody>
          <a:bodyPr/>
          <a:lstStyle/>
          <a:p>
            <a:endParaRPr lang="en-IL"/>
          </a:p>
        </p:txBody>
      </p:sp>
      <p:sp>
        <p:nvSpPr>
          <p:cNvPr id="7" name="Shape 3"/>
          <p:cNvSpPr/>
          <p:nvPr/>
        </p:nvSpPr>
        <p:spPr>
          <a:xfrm>
            <a:off x="1416427" y="2124015"/>
            <a:ext cx="777597" cy="44410"/>
          </a:xfrm>
          <a:prstGeom prst="roundRect">
            <a:avLst>
              <a:gd name="adj" fmla="val 225151"/>
            </a:avLst>
          </a:prstGeom>
          <a:solidFill>
            <a:srgbClr val="6D4562"/>
          </a:solidFill>
          <a:ln/>
        </p:spPr>
        <p:txBody>
          <a:bodyPr/>
          <a:lstStyle/>
          <a:p>
            <a:endParaRPr lang="en-IL"/>
          </a:p>
        </p:txBody>
      </p:sp>
      <p:sp>
        <p:nvSpPr>
          <p:cNvPr id="8" name="Shape 4"/>
          <p:cNvSpPr/>
          <p:nvPr/>
        </p:nvSpPr>
        <p:spPr>
          <a:xfrm>
            <a:off x="916484" y="1896308"/>
            <a:ext cx="499943" cy="499943"/>
          </a:xfrm>
          <a:prstGeom prst="roundRect">
            <a:avLst>
              <a:gd name="adj" fmla="val 20000"/>
            </a:avLst>
          </a:prstGeom>
          <a:solidFill>
            <a:srgbClr val="542C49"/>
          </a:solidFill>
          <a:ln w="13811">
            <a:solidFill>
              <a:srgbClr val="6D4562"/>
            </a:solidFill>
            <a:prstDash val="solid"/>
          </a:ln>
        </p:spPr>
        <p:txBody>
          <a:bodyPr/>
          <a:lstStyle/>
          <a:p>
            <a:endParaRPr lang="en-IL"/>
          </a:p>
        </p:txBody>
      </p:sp>
      <p:sp>
        <p:nvSpPr>
          <p:cNvPr id="9" name="Text 5"/>
          <p:cNvSpPr/>
          <p:nvPr/>
        </p:nvSpPr>
        <p:spPr>
          <a:xfrm>
            <a:off x="1104126" y="1937980"/>
            <a:ext cx="124658" cy="416481"/>
          </a:xfrm>
          <a:prstGeom prst="rect">
            <a:avLst/>
          </a:prstGeom>
          <a:noFill/>
          <a:ln/>
        </p:spPr>
        <p:txBody>
          <a:bodyPr wrap="none" rtlCol="0" anchor="t"/>
          <a:lstStyle/>
          <a:p>
            <a:pPr marL="0" indent="0" algn="ctr">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10" name="Text 6"/>
          <p:cNvSpPr/>
          <p:nvPr/>
        </p:nvSpPr>
        <p:spPr>
          <a:xfrm>
            <a:off x="7179707" y="1944886"/>
            <a:ext cx="2959894" cy="347186"/>
          </a:xfrm>
          <a:prstGeom prst="rect">
            <a:avLst/>
          </a:prstGeom>
          <a:noFill/>
          <a:ln/>
        </p:spPr>
        <p:txBody>
          <a:bodyPr wrap="none" rtlCol="0" anchor="t"/>
          <a:lstStyle/>
          <a:p>
            <a:pPr marL="0" indent="0" algn="r">
              <a:lnSpc>
                <a:spcPts val="2734"/>
              </a:lnSpc>
              <a:buNone/>
            </a:pPr>
            <a:r>
              <a:rPr lang="en-US" sz="2187" dirty="0">
                <a:solidFill>
                  <a:srgbClr val="DAD8E9"/>
                </a:solidFill>
                <a:latin typeface="Prompt" pitchFamily="34" charset="0"/>
                <a:ea typeface="Prompt" pitchFamily="34" charset="-122"/>
                <a:cs typeface="Prompt" pitchFamily="34" charset="-120"/>
              </a:rPr>
              <a:t>העלילה המרכזית במשחק</a:t>
            </a:r>
            <a:endParaRPr lang="en-US" sz="2187" dirty="0"/>
          </a:p>
        </p:txBody>
      </p:sp>
      <p:sp>
        <p:nvSpPr>
          <p:cNvPr id="11" name="Text 7"/>
          <p:cNvSpPr/>
          <p:nvPr/>
        </p:nvSpPr>
        <p:spPr>
          <a:xfrm>
            <a:off x="2388513" y="2425303"/>
            <a:ext cx="7751088" cy="355402"/>
          </a:xfrm>
          <a:prstGeom prst="rect">
            <a:avLst/>
          </a:prstGeom>
          <a:noFill/>
          <a:ln/>
        </p:spPr>
        <p:txBody>
          <a:bodyPr wrap="non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לעקוב אחרי המסע של צ'ל במתקן מדע ולפתור את החידות והמטרות המשתנות.</a:t>
            </a:r>
            <a:endParaRPr lang="en-US" sz="1750" dirty="0"/>
          </a:p>
        </p:txBody>
      </p:sp>
      <p:sp>
        <p:nvSpPr>
          <p:cNvPr id="12" name="Shape 8"/>
          <p:cNvSpPr/>
          <p:nvPr/>
        </p:nvSpPr>
        <p:spPr>
          <a:xfrm>
            <a:off x="1416427" y="3630394"/>
            <a:ext cx="777597" cy="44410"/>
          </a:xfrm>
          <a:prstGeom prst="roundRect">
            <a:avLst>
              <a:gd name="adj" fmla="val 225151"/>
            </a:avLst>
          </a:prstGeom>
          <a:solidFill>
            <a:srgbClr val="6D4562"/>
          </a:solidFill>
          <a:ln/>
        </p:spPr>
        <p:txBody>
          <a:bodyPr/>
          <a:lstStyle/>
          <a:p>
            <a:endParaRPr lang="en-IL"/>
          </a:p>
        </p:txBody>
      </p:sp>
      <p:sp>
        <p:nvSpPr>
          <p:cNvPr id="13" name="Shape 9"/>
          <p:cNvSpPr/>
          <p:nvPr/>
        </p:nvSpPr>
        <p:spPr>
          <a:xfrm>
            <a:off x="916484" y="3402687"/>
            <a:ext cx="499943" cy="499943"/>
          </a:xfrm>
          <a:prstGeom prst="roundRect">
            <a:avLst>
              <a:gd name="adj" fmla="val 20000"/>
            </a:avLst>
          </a:prstGeom>
          <a:solidFill>
            <a:srgbClr val="542C49"/>
          </a:solidFill>
          <a:ln w="13811">
            <a:solidFill>
              <a:srgbClr val="6D4562"/>
            </a:solidFill>
            <a:prstDash val="solid"/>
          </a:ln>
        </p:spPr>
        <p:txBody>
          <a:bodyPr/>
          <a:lstStyle/>
          <a:p>
            <a:endParaRPr lang="en-IL"/>
          </a:p>
        </p:txBody>
      </p:sp>
      <p:sp>
        <p:nvSpPr>
          <p:cNvPr id="14" name="Text 10"/>
          <p:cNvSpPr/>
          <p:nvPr/>
        </p:nvSpPr>
        <p:spPr>
          <a:xfrm>
            <a:off x="1068884" y="3444359"/>
            <a:ext cx="195024" cy="416481"/>
          </a:xfrm>
          <a:prstGeom prst="rect">
            <a:avLst/>
          </a:prstGeom>
          <a:noFill/>
          <a:ln/>
        </p:spPr>
        <p:txBody>
          <a:bodyPr wrap="none" rtlCol="0" anchor="t"/>
          <a:lstStyle/>
          <a:p>
            <a:pPr marL="0" indent="0" algn="ctr">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5" name="Text 11"/>
          <p:cNvSpPr/>
          <p:nvPr/>
        </p:nvSpPr>
        <p:spPr>
          <a:xfrm>
            <a:off x="2388513" y="3447217"/>
            <a:ext cx="7751088" cy="1777008"/>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השחקן הראשי מתעורר בחדר שבור ורקוב, מעבירים את החדר הזה למתקן מדע ועל השחקן לפתור חידות כדי להתקדם.
מפעילים מחדש את הדמות הרעה מהמשחק הקודם (גלאדוס)
וויטלי הדמות המשנית במשחק מפעילה את גלאדוס בטעות אשר משתלטת על המתקן ונותנת לצ'ל אתגרים ומשימות.</a:t>
            </a:r>
            <a:endParaRPr lang="en-US" sz="1750" dirty="0"/>
          </a:p>
        </p:txBody>
      </p:sp>
      <p:sp>
        <p:nvSpPr>
          <p:cNvPr id="16" name="Shape 12"/>
          <p:cNvSpPr/>
          <p:nvPr/>
        </p:nvSpPr>
        <p:spPr>
          <a:xfrm>
            <a:off x="1416427" y="6073914"/>
            <a:ext cx="777597" cy="44410"/>
          </a:xfrm>
          <a:prstGeom prst="roundRect">
            <a:avLst>
              <a:gd name="adj" fmla="val 225151"/>
            </a:avLst>
          </a:prstGeom>
          <a:solidFill>
            <a:srgbClr val="6D4562"/>
          </a:solidFill>
          <a:ln/>
        </p:spPr>
        <p:txBody>
          <a:bodyPr/>
          <a:lstStyle/>
          <a:p>
            <a:endParaRPr lang="en-IL"/>
          </a:p>
        </p:txBody>
      </p:sp>
      <p:sp>
        <p:nvSpPr>
          <p:cNvPr id="17" name="Shape 13"/>
          <p:cNvSpPr/>
          <p:nvPr/>
        </p:nvSpPr>
        <p:spPr>
          <a:xfrm>
            <a:off x="916484" y="5846207"/>
            <a:ext cx="499943" cy="499943"/>
          </a:xfrm>
          <a:prstGeom prst="roundRect">
            <a:avLst>
              <a:gd name="adj" fmla="val 20000"/>
            </a:avLst>
          </a:prstGeom>
          <a:solidFill>
            <a:srgbClr val="542C49"/>
          </a:solidFill>
          <a:ln w="13811">
            <a:solidFill>
              <a:srgbClr val="6D4562"/>
            </a:solidFill>
            <a:prstDash val="solid"/>
          </a:ln>
        </p:spPr>
        <p:txBody>
          <a:bodyPr/>
          <a:lstStyle/>
          <a:p>
            <a:endParaRPr lang="en-IL"/>
          </a:p>
        </p:txBody>
      </p:sp>
      <p:sp>
        <p:nvSpPr>
          <p:cNvPr id="18" name="Text 14"/>
          <p:cNvSpPr/>
          <p:nvPr/>
        </p:nvSpPr>
        <p:spPr>
          <a:xfrm>
            <a:off x="1069717" y="5887879"/>
            <a:ext cx="193358" cy="416481"/>
          </a:xfrm>
          <a:prstGeom prst="rect">
            <a:avLst/>
          </a:prstGeom>
          <a:noFill/>
          <a:ln/>
        </p:spPr>
        <p:txBody>
          <a:bodyPr wrap="none" rtlCol="0" anchor="t"/>
          <a:lstStyle/>
          <a:p>
            <a:pPr marL="0" indent="0" algn="ctr">
              <a:lnSpc>
                <a:spcPts val="3281"/>
              </a:lnSpc>
              <a:buNone/>
            </a:pPr>
            <a:r>
              <a:rPr lang="en-US" sz="2624" dirty="0">
                <a:solidFill>
                  <a:srgbClr val="DAD8E9"/>
                </a:solidFill>
                <a:latin typeface="Prompt" pitchFamily="34" charset="0"/>
                <a:ea typeface="Prompt" pitchFamily="34" charset="-122"/>
                <a:cs typeface="Prompt" pitchFamily="34" charset="-120"/>
              </a:rPr>
              <a:t>3</a:t>
            </a:r>
            <a:endParaRPr lang="en-US" sz="2624" dirty="0"/>
          </a:p>
        </p:txBody>
      </p:sp>
      <p:sp>
        <p:nvSpPr>
          <p:cNvPr id="19" name="Text 15"/>
          <p:cNvSpPr/>
          <p:nvPr/>
        </p:nvSpPr>
        <p:spPr>
          <a:xfrm>
            <a:off x="2388513" y="5890736"/>
            <a:ext cx="7751088" cy="1421606"/>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הבגידה של וויטלי: 
וויטלי מנסה להרוד את צ'ל כמה פעמים, אבל גלדוס וצ'ל מצליחות לבחרות ומגיעות לחדר של וויטלי. צ'ל מנסה להשבית את וויטלי אבל ברגע האחרון וויטלתי מצליח לפוצץ את החדר. צ'ל שולחת פורטל לירח ואז וויטלי נתקע בחלל .</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28685"/>
          </a:xfrm>
          <a:prstGeom prst="rect">
            <a:avLst/>
          </a:prstGeom>
          <a:solidFill>
            <a:srgbClr val="0B0C23">
              <a:alpha val="75000"/>
            </a:srgbClr>
          </a:solidFill>
          <a:ln/>
        </p:spPr>
        <p:txBody>
          <a:bodyPr/>
          <a:lstStyle/>
          <a:p>
            <a:endParaRPr lang="en-IL"/>
          </a:p>
        </p:txBody>
      </p:sp>
      <p:sp>
        <p:nvSpPr>
          <p:cNvPr id="4" name="Text 1"/>
          <p:cNvSpPr/>
          <p:nvPr/>
        </p:nvSpPr>
        <p:spPr>
          <a:xfrm>
            <a:off x="5667732" y="503753"/>
            <a:ext cx="5514737" cy="572333"/>
          </a:xfrm>
          <a:prstGeom prst="rect">
            <a:avLst/>
          </a:prstGeom>
          <a:noFill/>
          <a:ln/>
        </p:spPr>
        <p:txBody>
          <a:bodyPr wrap="none" rtlCol="0" anchor="t"/>
          <a:lstStyle/>
          <a:p>
            <a:pPr marL="0" indent="0" algn="r">
              <a:lnSpc>
                <a:spcPts val="4508"/>
              </a:lnSpc>
              <a:buNone/>
            </a:pPr>
            <a:r>
              <a:rPr lang="en-US" sz="3606" dirty="0">
                <a:solidFill>
                  <a:srgbClr val="C6BFEE"/>
                </a:solidFill>
                <a:latin typeface="Prompt" pitchFamily="34" charset="0"/>
                <a:ea typeface="Prompt" pitchFamily="34" charset="-122"/>
                <a:cs typeface="Prompt" pitchFamily="34" charset="-120"/>
              </a:rPr>
              <a:t>הקשת הדרמתית של העלילה</a:t>
            </a:r>
            <a:endParaRPr lang="en-US" sz="3606" dirty="0"/>
          </a:p>
        </p:txBody>
      </p:sp>
      <p:pic>
        <p:nvPicPr>
          <p:cNvPr id="5" name="Image 1" descr="preencoded.png"/>
          <p:cNvPicPr>
            <a:picLocks noChangeAspect="1"/>
          </p:cNvPicPr>
          <p:nvPr/>
        </p:nvPicPr>
        <p:blipFill>
          <a:blip r:embed="rId4"/>
          <a:stretch>
            <a:fillRect/>
          </a:stretch>
        </p:blipFill>
        <p:spPr>
          <a:xfrm>
            <a:off x="3447931" y="1442442"/>
            <a:ext cx="7734538" cy="6582489"/>
          </a:xfrm>
          <a:prstGeom prst="rect">
            <a:avLst/>
          </a:prstGeom>
        </p:spPr>
      </p:pic>
      <p:sp>
        <p:nvSpPr>
          <p:cNvPr id="6" name="Shape 2"/>
          <p:cNvSpPr/>
          <p:nvPr/>
        </p:nvSpPr>
        <p:spPr>
          <a:xfrm>
            <a:off x="3569851" y="1564362"/>
            <a:ext cx="152400" cy="152400"/>
          </a:xfrm>
          <a:prstGeom prst="roundRect">
            <a:avLst>
              <a:gd name="adj" fmla="val 36000"/>
            </a:avLst>
          </a:prstGeom>
          <a:solidFill>
            <a:srgbClr val="F7F3F2"/>
          </a:solidFill>
          <a:ln/>
        </p:spPr>
        <p:txBody>
          <a:bodyPr/>
          <a:lstStyle/>
          <a:p>
            <a:endParaRPr lang="en-IL"/>
          </a:p>
        </p:txBody>
      </p:sp>
      <p:sp>
        <p:nvSpPr>
          <p:cNvPr id="7" name="Shape 3"/>
          <p:cNvSpPr/>
          <p:nvPr/>
        </p:nvSpPr>
        <p:spPr>
          <a:xfrm>
            <a:off x="3594042" y="1588554"/>
            <a:ext cx="104017" cy="104017"/>
          </a:xfrm>
          <a:prstGeom prst="roundRect">
            <a:avLst>
              <a:gd name="adj" fmla="val 879078281"/>
            </a:avLst>
          </a:prstGeom>
          <a:noFill/>
          <a:ln w="15240">
            <a:solidFill>
              <a:srgbClr val="726E6E"/>
            </a:solidFill>
            <a:prstDash val="solid"/>
          </a:ln>
        </p:spPr>
        <p:txBody>
          <a:bodyPr/>
          <a:lstStyle/>
          <a:p>
            <a:endParaRPr lang="en-IL"/>
          </a:p>
        </p:txBody>
      </p:sp>
      <p:sp>
        <p:nvSpPr>
          <p:cNvPr id="8" name="Text 4"/>
          <p:cNvSpPr/>
          <p:nvPr/>
        </p:nvSpPr>
        <p:spPr>
          <a:xfrm>
            <a:off x="3658129" y="1595807"/>
            <a:ext cx="9350" cy="9350"/>
          </a:xfrm>
          <a:prstGeom prst="rect">
            <a:avLst/>
          </a:prstGeom>
          <a:noFill/>
          <a:ln/>
        </p:spPr>
        <p:txBody>
          <a:bodyPr wrap="none" rtlCol="0" anchor="t"/>
          <a:lstStyle/>
          <a:p>
            <a:pPr marL="0" indent="0" algn="r">
              <a:lnSpc>
                <a:spcPts val="864"/>
              </a:lnSpc>
              <a:buNone/>
            </a:pPr>
            <a:r>
              <a:rPr lang="en-US" sz="720" dirty="0">
                <a:solidFill>
                  <a:srgbClr val="726E6E"/>
                </a:solidFill>
                <a:latin typeface="Mukta" pitchFamily="34" charset="0"/>
                <a:ea typeface="Mukta" pitchFamily="34" charset="-122"/>
                <a:cs typeface="Mukta" pitchFamily="34" charset="-120"/>
              </a:rPr>
              <a:t>Loading...</a:t>
            </a:r>
            <a:endParaRPr lang="en-US" sz="72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sp>
        <p:nvSpPr>
          <p:cNvPr id="4" name="Text 1"/>
          <p:cNvSpPr/>
          <p:nvPr/>
        </p:nvSpPr>
        <p:spPr>
          <a:xfrm>
            <a:off x="2624376" y="3023592"/>
            <a:ext cx="9381649" cy="710803"/>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המשחק מתחיל כאשר צ'ל מתעוררת במתקן
העלילה מתעצמת כאשר צ'ל מתקדמת בתאי מבחן, מגלה תעלומות של המתקן.</a:t>
            </a:r>
            <a:endParaRPr lang="en-US" sz="1750" dirty="0"/>
          </a:p>
        </p:txBody>
      </p:sp>
      <p:sp>
        <p:nvSpPr>
          <p:cNvPr id="5" name="Text 2"/>
          <p:cNvSpPr/>
          <p:nvPr/>
        </p:nvSpPr>
        <p:spPr>
          <a:xfrm>
            <a:off x="2624376" y="3984308"/>
            <a:ext cx="9381649" cy="1421606"/>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
השיא מתרחש במהלך העימות עם גלאדוס, שתיהן מתעמתות עם וויטלי.
לאחר השיא המשחק מפרק את המוטיבציה של גלאדוס והם פועלים על מנת לגרום לצ'ל לברוח.
לבסוף צ'ל מתעוררת ומקבלת חופשיות, מה שמסכם את העלילה העיקרית</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720697"/>
            <a:ext cx="7477601" cy="1388745"/>
          </a:xfrm>
          <a:prstGeom prst="rect">
            <a:avLst/>
          </a:prstGeom>
          <a:noFill/>
          <a:ln/>
        </p:spPr>
        <p:txBody>
          <a:bodyPr wrap="square" rtlCol="0" anchor="t"/>
          <a:lstStyle/>
          <a:p>
            <a:pPr marL="0" indent="0" algn="r">
              <a:lnSpc>
                <a:spcPts val="5468"/>
              </a:lnSpc>
              <a:buNone/>
            </a:pPr>
            <a:r>
              <a:rPr lang="en-US" sz="4374" dirty="0">
                <a:solidFill>
                  <a:srgbClr val="C6BFEE"/>
                </a:solidFill>
                <a:latin typeface="Prompt" pitchFamily="34" charset="0"/>
                <a:ea typeface="Prompt" pitchFamily="34" charset="-122"/>
                <a:cs typeface="Prompt" pitchFamily="34" charset="-120"/>
              </a:rPr>
              <a:t>התנהגות השחקן והתפתחות העלילה</a:t>
            </a:r>
            <a:endParaRPr lang="en-US" sz="4374" dirty="0"/>
          </a:p>
        </p:txBody>
      </p:sp>
      <p:sp>
        <p:nvSpPr>
          <p:cNvPr id="6" name="Text 2"/>
          <p:cNvSpPr/>
          <p:nvPr/>
        </p:nvSpPr>
        <p:spPr>
          <a:xfrm>
            <a:off x="833199" y="4442698"/>
            <a:ext cx="7477601" cy="1066205"/>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השחקן משפיע ישירות על התפתחות העלילה במשחק. ככל שהשחקן מתקדם ומצליח לפתור יותר חידות, מתגלים סיפורים חדשים בעלילה. ישנם אלמנטים נסתרים במשחק שאם השחקן מצליח למצוא, הוא יכול ללמוד יותר על העלילה ולשפר את הבנתו.</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730091"/>
            <a:ext cx="7477601" cy="832961"/>
          </a:xfrm>
          <a:prstGeom prst="rect">
            <a:avLst/>
          </a:prstGeom>
          <a:noFill/>
          <a:ln/>
        </p:spPr>
        <p:txBody>
          <a:bodyPr wrap="square" rtlCol="0" anchor="t"/>
          <a:lstStyle/>
          <a:p>
            <a:pPr marL="0" indent="0" algn="r">
              <a:lnSpc>
                <a:spcPts val="3281"/>
              </a:lnSpc>
              <a:buNone/>
            </a:pPr>
            <a:r>
              <a:rPr lang="en-US" sz="2624" dirty="0">
                <a:solidFill>
                  <a:srgbClr val="C6BFEE"/>
                </a:solidFill>
                <a:latin typeface="Prompt" pitchFamily="34" charset="0"/>
                <a:ea typeface="Prompt" pitchFamily="34" charset="-122"/>
                <a:cs typeface="Prompt" pitchFamily="34" charset="-120"/>
              </a:rPr>
              <a:t>עולם : חוקי הטבע, גיאוגרפיה, הסטוריה, כלכלה, חברה, פוליטיקה </a:t>
            </a:r>
            <a:endParaRPr lang="en-US" sz="2624" dirty="0"/>
          </a:p>
        </p:txBody>
      </p:sp>
      <p:sp>
        <p:nvSpPr>
          <p:cNvPr id="6" name="Text 2"/>
          <p:cNvSpPr/>
          <p:nvPr/>
        </p:nvSpPr>
        <p:spPr>
          <a:xfrm>
            <a:off x="6319599" y="1812965"/>
            <a:ext cx="7477601" cy="5686425"/>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חוקי הטבע מוגדרים על ידי הפיזיקה במשחק. יש פורטלים במרחב שהשחקן מחליט איפה לשים ובכך הוא נע בעולם.
גיאוגרפיה הינה בתוך מתחם מעבדה 
(Aperature Science Enrichment Center) 
השחקן עובר בין חדרי ניסוי שהם השלבים במשחק
היסטוריה של המתקן מתגלה במהלך המשחק.
כלכלה - לא מוגדר במשחק, אין עניין כספי.
חברה במשחק סובבת סביב השחקן צ'ל, שפותרת חידות שניתנו על ידי גלאדוס שהיא סוג של רובוט בינה מלאכותית. וגם וויטלי.
פוליטיקה במתקן המדע מושפעים על פי הסכסוכים של גלאדוס. הדינמיקה בין גלאדוס וויטלי.</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sp>
        <p:nvSpPr>
          <p:cNvPr id="4" name="Text 1"/>
          <p:cNvSpPr/>
          <p:nvPr/>
        </p:nvSpPr>
        <p:spPr>
          <a:xfrm>
            <a:off x="3958352" y="2406968"/>
            <a:ext cx="8047673" cy="694373"/>
          </a:xfrm>
          <a:prstGeom prst="rect">
            <a:avLst/>
          </a:prstGeom>
          <a:noFill/>
          <a:ln/>
        </p:spPr>
        <p:txBody>
          <a:bodyPr wrap="none" rtlCol="0" anchor="t"/>
          <a:lstStyle/>
          <a:p>
            <a:pPr marL="0" indent="0" algn="r">
              <a:lnSpc>
                <a:spcPts val="5468"/>
              </a:lnSpc>
              <a:buNone/>
            </a:pPr>
            <a:r>
              <a:rPr lang="en-US" sz="4374" dirty="0">
                <a:solidFill>
                  <a:srgbClr val="C6BFEE"/>
                </a:solidFill>
                <a:latin typeface="Prompt" pitchFamily="34" charset="0"/>
                <a:ea typeface="Prompt" pitchFamily="34" charset="-122"/>
                <a:cs typeface="Prompt" pitchFamily="34" charset="-120"/>
              </a:rPr>
              <a:t>איך השחקן לומד להכיר את העולם</a:t>
            </a:r>
            <a:endParaRPr lang="en-US" sz="4374" dirty="0"/>
          </a:p>
        </p:txBody>
      </p:sp>
      <p:sp>
        <p:nvSpPr>
          <p:cNvPr id="5" name="Text 2"/>
          <p:cNvSpPr/>
          <p:nvPr/>
        </p:nvSpPr>
        <p:spPr>
          <a:xfrm>
            <a:off x="2624376" y="3545681"/>
            <a:ext cx="9381649" cy="710803"/>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בעזרת התקדמות עלילתית, בהתחלה וויטלי מסביר בקצרה, ואז השחקן לומד תוך כדי פתירת חידות. תוך כדי יש גם דיאלוגים, רמזים בסביבה ואלמנטים. התורמים להבנה מעמיקה יותר של המתקן וההסטוריה.</a:t>
            </a:r>
            <a:endParaRPr lang="en-US" sz="1750" dirty="0"/>
          </a:p>
        </p:txBody>
      </p:sp>
      <p:sp>
        <p:nvSpPr>
          <p:cNvPr id="6" name="Text 3"/>
          <p:cNvSpPr/>
          <p:nvPr/>
        </p:nvSpPr>
        <p:spPr>
          <a:xfrm>
            <a:off x="2624376" y="4506397"/>
            <a:ext cx="9381649" cy="710803"/>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יומני שמע והודעות שנותנים קשר נוסף על ההסטוריה והניסויים שנערכו במתקן.
סיפורים חזותיים של הסביבה, המצב הפיזי של המתקן.</a:t>
            </a:r>
            <a:endParaRPr lang="en-US" sz="1750" dirty="0"/>
          </a:p>
        </p:txBody>
      </p:sp>
      <p:sp>
        <p:nvSpPr>
          <p:cNvPr id="7" name="Text 4"/>
          <p:cNvSpPr/>
          <p:nvPr/>
        </p:nvSpPr>
        <p:spPr>
          <a:xfrm>
            <a:off x="2624376" y="5467112"/>
            <a:ext cx="9381649" cy="355402"/>
          </a:xfrm>
          <a:prstGeom prst="rect">
            <a:avLst/>
          </a:prstGeom>
          <a:noFill/>
          <a:ln/>
        </p:spPr>
        <p:txBody>
          <a:bodyPr wrap="non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אינטראקציה בין דמויות - עם גלאדוס ווויטלי שמספרים גם.</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sp>
        <p:nvSpPr>
          <p:cNvPr id="4" name="Text 1"/>
          <p:cNvSpPr/>
          <p:nvPr/>
        </p:nvSpPr>
        <p:spPr>
          <a:xfrm>
            <a:off x="2624376" y="1794748"/>
            <a:ext cx="9381649" cy="1110853"/>
          </a:xfrm>
          <a:prstGeom prst="rect">
            <a:avLst/>
          </a:prstGeom>
          <a:noFill/>
          <a:ln/>
        </p:spPr>
        <p:txBody>
          <a:bodyPr wrap="square" rtlCol="0" anchor="t"/>
          <a:lstStyle/>
          <a:p>
            <a:pPr marL="0" indent="0" algn="r">
              <a:lnSpc>
                <a:spcPts val="4374"/>
              </a:lnSpc>
              <a:buNone/>
            </a:pPr>
            <a:r>
              <a:rPr lang="en-US" sz="3499" dirty="0">
                <a:solidFill>
                  <a:srgbClr val="C6BFEE"/>
                </a:solidFill>
                <a:latin typeface="Prompt" pitchFamily="34" charset="0"/>
                <a:ea typeface="Prompt" pitchFamily="34" charset="-122"/>
                <a:cs typeface="Prompt" pitchFamily="34" charset="-120"/>
              </a:rPr>
              <a:t>הרכיבים שתורמים ביותר לייחודיות והמקוריות של המשחק</a:t>
            </a:r>
            <a:endParaRPr lang="en-US" sz="3499" dirty="0"/>
          </a:p>
        </p:txBody>
      </p:sp>
      <p:sp>
        <p:nvSpPr>
          <p:cNvPr id="5" name="Shape 2"/>
          <p:cNvSpPr/>
          <p:nvPr/>
        </p:nvSpPr>
        <p:spPr>
          <a:xfrm>
            <a:off x="2624376" y="3349943"/>
            <a:ext cx="4579739" cy="3084790"/>
          </a:xfrm>
          <a:prstGeom prst="roundRect">
            <a:avLst>
              <a:gd name="adj" fmla="val 3241"/>
            </a:avLst>
          </a:prstGeom>
          <a:solidFill>
            <a:srgbClr val="542C49"/>
          </a:solidFill>
          <a:ln w="13811">
            <a:solidFill>
              <a:srgbClr val="6D4562"/>
            </a:solidFill>
            <a:prstDash val="solid"/>
          </a:ln>
        </p:spPr>
        <p:txBody>
          <a:bodyPr/>
          <a:lstStyle/>
          <a:p>
            <a:endParaRPr lang="en-IL"/>
          </a:p>
        </p:txBody>
      </p:sp>
      <p:sp>
        <p:nvSpPr>
          <p:cNvPr id="6" name="Text 3"/>
          <p:cNvSpPr/>
          <p:nvPr/>
        </p:nvSpPr>
        <p:spPr>
          <a:xfrm>
            <a:off x="4746188" y="3585924"/>
            <a:ext cx="2221944" cy="347186"/>
          </a:xfrm>
          <a:prstGeom prst="rect">
            <a:avLst/>
          </a:prstGeom>
          <a:noFill/>
          <a:ln/>
        </p:spPr>
        <p:txBody>
          <a:bodyPr wrap="none" rtlCol="0" anchor="t"/>
          <a:lstStyle/>
          <a:p>
            <a:pPr marL="0" indent="0" algn="r">
              <a:lnSpc>
                <a:spcPts val="2734"/>
              </a:lnSpc>
              <a:buNone/>
            </a:pPr>
            <a:r>
              <a:rPr lang="en-US" sz="2187" dirty="0">
                <a:solidFill>
                  <a:srgbClr val="DAD8E9"/>
                </a:solidFill>
                <a:latin typeface="Prompt" pitchFamily="34" charset="0"/>
                <a:ea typeface="Prompt" pitchFamily="34" charset="-122"/>
                <a:cs typeface="Prompt" pitchFamily="34" charset="-120"/>
              </a:rPr>
              <a:t>דמויות</a:t>
            </a:r>
            <a:endParaRPr lang="en-US" sz="2187" dirty="0"/>
          </a:p>
        </p:txBody>
      </p:sp>
      <p:sp>
        <p:nvSpPr>
          <p:cNvPr id="7" name="Text 4"/>
          <p:cNvSpPr/>
          <p:nvPr/>
        </p:nvSpPr>
        <p:spPr>
          <a:xfrm>
            <a:off x="2860358" y="4066342"/>
            <a:ext cx="4107775" cy="2132409"/>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היחסים והדיאלוגים בין הדמויות עם גלאדוס וווטיני נותנים הרגשה של חיבור למשחק, נותן ממש תחושה כאילו אני השחקן וצריך לעבור את השלבים האלה, נותן הרגשה אמיתית של הקשר איתם. הפוקוס על הדמויות האלה מוסיף שכבה עמוקה לסיפור של המשחק</a:t>
            </a:r>
            <a:endParaRPr lang="en-US" sz="1750" dirty="0"/>
          </a:p>
        </p:txBody>
      </p:sp>
      <p:sp>
        <p:nvSpPr>
          <p:cNvPr id="8" name="Shape 5"/>
          <p:cNvSpPr/>
          <p:nvPr/>
        </p:nvSpPr>
        <p:spPr>
          <a:xfrm>
            <a:off x="7426285" y="3349943"/>
            <a:ext cx="4579739" cy="3084790"/>
          </a:xfrm>
          <a:prstGeom prst="roundRect">
            <a:avLst>
              <a:gd name="adj" fmla="val 3241"/>
            </a:avLst>
          </a:prstGeom>
          <a:solidFill>
            <a:srgbClr val="542C49"/>
          </a:solidFill>
          <a:ln w="13811">
            <a:solidFill>
              <a:srgbClr val="6D4562"/>
            </a:solidFill>
            <a:prstDash val="solid"/>
          </a:ln>
        </p:spPr>
        <p:txBody>
          <a:bodyPr/>
          <a:lstStyle/>
          <a:p>
            <a:endParaRPr lang="en-IL"/>
          </a:p>
        </p:txBody>
      </p:sp>
      <p:sp>
        <p:nvSpPr>
          <p:cNvPr id="9" name="Text 6"/>
          <p:cNvSpPr/>
          <p:nvPr/>
        </p:nvSpPr>
        <p:spPr>
          <a:xfrm>
            <a:off x="9548098" y="3585924"/>
            <a:ext cx="2221944" cy="347186"/>
          </a:xfrm>
          <a:prstGeom prst="rect">
            <a:avLst/>
          </a:prstGeom>
          <a:noFill/>
          <a:ln/>
        </p:spPr>
        <p:txBody>
          <a:bodyPr wrap="none" rtlCol="0" anchor="t"/>
          <a:lstStyle/>
          <a:p>
            <a:pPr marL="0" indent="0" algn="r">
              <a:lnSpc>
                <a:spcPts val="2734"/>
              </a:lnSpc>
              <a:buNone/>
            </a:pPr>
            <a:r>
              <a:rPr lang="en-US" sz="2187" dirty="0">
                <a:solidFill>
                  <a:srgbClr val="DAD8E9"/>
                </a:solidFill>
                <a:latin typeface="Prompt" pitchFamily="34" charset="0"/>
                <a:ea typeface="Prompt" pitchFamily="34" charset="-122"/>
                <a:cs typeface="Prompt" pitchFamily="34" charset="-120"/>
              </a:rPr>
              <a:t>אתגר</a:t>
            </a:r>
            <a:endParaRPr lang="en-US" sz="2187" dirty="0"/>
          </a:p>
        </p:txBody>
      </p:sp>
      <p:sp>
        <p:nvSpPr>
          <p:cNvPr id="10" name="Text 7"/>
          <p:cNvSpPr/>
          <p:nvPr/>
        </p:nvSpPr>
        <p:spPr>
          <a:xfrm>
            <a:off x="7662267" y="4066342"/>
            <a:ext cx="4107775" cy="1421606"/>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הכישורים שנדרשים כדי פתור את החידות, יוצרים חווית משחק שונה ממשחקים אחרים. מצריכים מחשבה ותכנון איך לעבוד ומה לעשות כדי לעבור את השלב.</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4140660" y="1040182"/>
            <a:ext cx="9381649" cy="1421606"/>
          </a:xfrm>
          <a:prstGeom prst="rect">
            <a:avLst/>
          </a:prstGeom>
          <a:noFill/>
          <a:ln/>
        </p:spPr>
        <p:txBody>
          <a:bodyPr wrap="square" rtlCol="0" anchor="t"/>
          <a:lstStyle/>
          <a:p>
            <a:pPr marL="0" indent="0" algn="r">
              <a:lnSpc>
                <a:spcPts val="2799"/>
              </a:lnSpc>
              <a:buNone/>
            </a:pPr>
            <a:r>
              <a:rPr lang="en-US" sz="1750" b="1" dirty="0">
                <a:solidFill>
                  <a:srgbClr val="DAD8E9"/>
                </a:solidFill>
                <a:latin typeface="Mukta" pitchFamily="34" charset="0"/>
                <a:ea typeface="Mukta" pitchFamily="34" charset="-122"/>
                <a:cs typeface="Mukta" pitchFamily="34" charset="-120"/>
              </a:rPr>
              <a:t>.רמת הקושי במשחק משתנה דינמית ככל שעולים בשלבים. אי אפשר לבחור ברמת הקושי מתי שרוצים 
ככל שעולים בשלבים הרמת קושי עולה בהדרגה, נוספים אלמנטים חדשים אשר מאתגרים את כישורי פתרון הבעיות של השחק
</a:t>
            </a:r>
            <a:endParaRPr lang="en-US" sz="1750" b="1" dirty="0"/>
          </a:p>
        </p:txBody>
      </p:sp>
      <p:sp>
        <p:nvSpPr>
          <p:cNvPr id="5" name="Text 2"/>
          <p:cNvSpPr/>
          <p:nvPr/>
        </p:nvSpPr>
        <p:spPr>
          <a:xfrm>
            <a:off x="4140659" y="2711699"/>
            <a:ext cx="9381649" cy="1066205"/>
          </a:xfrm>
          <a:prstGeom prst="rect">
            <a:avLst/>
          </a:prstGeom>
          <a:noFill/>
          <a:ln/>
        </p:spPr>
        <p:txBody>
          <a:bodyPr wrap="square" rtlCol="0" anchor="t"/>
          <a:lstStyle/>
          <a:p>
            <a:pPr marL="0" indent="0" algn="r">
              <a:lnSpc>
                <a:spcPts val="2799"/>
              </a:lnSpc>
              <a:buNone/>
            </a:pPr>
            <a:r>
              <a:rPr lang="en-US" sz="1750" b="1" dirty="0">
                <a:solidFill>
                  <a:srgbClr val="DAD8E9"/>
                </a:solidFill>
                <a:latin typeface="Mukta" pitchFamily="34" charset="0"/>
                <a:ea typeface="Mukta" pitchFamily="34" charset="-122"/>
                <a:cs typeface="Mukta" pitchFamily="34" charset="-120"/>
              </a:rPr>
              <a:t>יש מגוון של אתגרים במשחק, צריך להשתמש לפעמים בתזמון מדויק ולכוון אלמנטים בצורה מסויימת כדי שהמשימה תצליח, מונע מהמשחק להיות מונוטוני ומונע מהשחקן לחשוב שכל המשימות אותו דבר ואותו רעיון</a:t>
            </a:r>
            <a:endParaRPr lang="en-US" sz="1750" b="1" dirty="0"/>
          </a:p>
        </p:txBody>
      </p:sp>
      <p:pic>
        <p:nvPicPr>
          <p:cNvPr id="8" name="תמונה 7" descr="תמונה שמכילה משחק מחשב, צילום מסך, תוכנת משחקי וידאו, קומפוזיציה דיגיטלית">
            <a:extLst>
              <a:ext uri="{FF2B5EF4-FFF2-40B4-BE49-F238E27FC236}">
                <a16:creationId xmlns:a16="http://schemas.microsoft.com/office/drawing/2014/main" id="{2F898755-C8CB-E5C7-72BA-09D5AC8EF241}"/>
              </a:ext>
            </a:extLst>
          </p:cNvPr>
          <p:cNvPicPr>
            <a:picLocks noChangeAspect="1"/>
          </p:cNvPicPr>
          <p:nvPr/>
        </p:nvPicPr>
        <p:blipFill>
          <a:blip r:embed="rId4"/>
          <a:stretch>
            <a:fillRect/>
          </a:stretch>
        </p:blipFill>
        <p:spPr>
          <a:xfrm>
            <a:off x="385507" y="3777904"/>
            <a:ext cx="7345873" cy="411368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2076450"/>
            <a:ext cx="9306401" cy="1388745"/>
          </a:xfrm>
          <a:prstGeom prst="rect">
            <a:avLst/>
          </a:prstGeom>
          <a:noFill/>
          <a:ln/>
        </p:spPr>
        <p:txBody>
          <a:bodyPr wrap="square" rtlCol="0" anchor="t"/>
          <a:lstStyle/>
          <a:p>
            <a:pPr marL="0" indent="0" algn="r">
              <a:lnSpc>
                <a:spcPts val="5468"/>
              </a:lnSpc>
              <a:buNone/>
            </a:pPr>
            <a:r>
              <a:rPr lang="en-US" sz="4374" dirty="0">
                <a:solidFill>
                  <a:srgbClr val="C6BFEE"/>
                </a:solidFill>
                <a:latin typeface="Prompt" pitchFamily="34" charset="0"/>
                <a:ea typeface="Prompt" pitchFamily="34" charset="-122"/>
                <a:cs typeface="Prompt" pitchFamily="34" charset="-120"/>
              </a:rPr>
              <a:t>זרימה: מיקוד תשומת לב ומניעת הסחת דעת</a:t>
            </a:r>
            <a:endParaRPr lang="en-US" sz="4374" dirty="0"/>
          </a:p>
        </p:txBody>
      </p:sp>
      <p:sp>
        <p:nvSpPr>
          <p:cNvPr id="8" name="Text 4"/>
          <p:cNvSpPr/>
          <p:nvPr/>
        </p:nvSpPr>
        <p:spPr>
          <a:xfrm>
            <a:off x="1388626" y="4020622"/>
            <a:ext cx="8750975" cy="710803"/>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המשחק בונה את העלילה בצורה בונה, מנחה את השחקן על פי העלילה ותוך כדי פתרון של החידות. העלילה מספקת מוטיבציה להתקדם ולגלות מה קורה בהמשך.</a:t>
            </a:r>
            <a:endParaRPr lang="en-US" sz="1750" dirty="0"/>
          </a:p>
        </p:txBody>
      </p:sp>
      <p:sp>
        <p:nvSpPr>
          <p:cNvPr id="9" name="Text 5"/>
          <p:cNvSpPr/>
          <p:nvPr/>
        </p:nvSpPr>
        <p:spPr>
          <a:xfrm>
            <a:off x="1388626" y="4864656"/>
            <a:ext cx="8750975" cy="1066205"/>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סביבה מוגבלת, השחקן מוגבל בתוך החדר של הפאזל, שומר על השחקן ממוקד להצליח את המשימה העדכנית ולא להתבלבל יותר מדי. ככה השחקן ישים לב לאלמנטים שיעזרו לו לנצח את המשימה.
יש לפעמים כמו רדיו קטן שהשחקן יכול לקחת, אשר משמש כרמזים לשמור על הריכוז.</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sp>
        <p:nvSpPr>
          <p:cNvPr id="4" name="Text 1"/>
          <p:cNvSpPr/>
          <p:nvPr/>
        </p:nvSpPr>
        <p:spPr>
          <a:xfrm>
            <a:off x="2668667" y="1939052"/>
            <a:ext cx="9337358" cy="694373"/>
          </a:xfrm>
          <a:prstGeom prst="rect">
            <a:avLst/>
          </a:prstGeom>
          <a:noFill/>
          <a:ln/>
        </p:spPr>
        <p:txBody>
          <a:bodyPr wrap="none" rtlCol="0" anchor="t"/>
          <a:lstStyle/>
          <a:p>
            <a:pPr marL="0" indent="0" algn="r">
              <a:lnSpc>
                <a:spcPts val="5468"/>
              </a:lnSpc>
              <a:buNone/>
            </a:pPr>
            <a:r>
              <a:rPr lang="en-US" sz="4374" dirty="0">
                <a:solidFill>
                  <a:srgbClr val="C6BFEE"/>
                </a:solidFill>
                <a:latin typeface="Prompt" pitchFamily="34" charset="0"/>
                <a:ea typeface="Prompt" pitchFamily="34" charset="-122"/>
                <a:cs typeface="Prompt" pitchFamily="34" charset="-120"/>
              </a:rPr>
              <a:t>המשחק נותן לשחקן תחושה שהוא שולט</a:t>
            </a:r>
            <a:endParaRPr lang="en-US" sz="4374" dirty="0"/>
          </a:p>
        </p:txBody>
      </p:sp>
      <p:sp>
        <p:nvSpPr>
          <p:cNvPr id="5" name="Text 2"/>
          <p:cNvSpPr/>
          <p:nvPr/>
        </p:nvSpPr>
        <p:spPr>
          <a:xfrm>
            <a:off x="4750475" y="3188851"/>
            <a:ext cx="2293739" cy="347186"/>
          </a:xfrm>
          <a:prstGeom prst="rect">
            <a:avLst/>
          </a:prstGeom>
          <a:noFill/>
          <a:ln/>
        </p:spPr>
        <p:txBody>
          <a:bodyPr wrap="none" rtlCol="0" anchor="t"/>
          <a:lstStyle/>
          <a:p>
            <a:pPr marL="0" indent="0" algn="r">
              <a:lnSpc>
                <a:spcPts val="2734"/>
              </a:lnSpc>
              <a:buNone/>
            </a:pPr>
            <a:r>
              <a:rPr lang="en-US" sz="2187" dirty="0">
                <a:solidFill>
                  <a:srgbClr val="C6BFEE"/>
                </a:solidFill>
                <a:latin typeface="Prompt" pitchFamily="34" charset="0"/>
                <a:ea typeface="Prompt" pitchFamily="34" charset="-122"/>
                <a:cs typeface="Prompt" pitchFamily="34" charset="-120"/>
              </a:rPr>
              <a:t>סביבה עם אלמנטים</a:t>
            </a:r>
            <a:endParaRPr lang="en-US" sz="2187" dirty="0"/>
          </a:p>
        </p:txBody>
      </p:sp>
      <p:sp>
        <p:nvSpPr>
          <p:cNvPr id="6" name="Text 3"/>
          <p:cNvSpPr/>
          <p:nvPr/>
        </p:nvSpPr>
        <p:spPr>
          <a:xfrm>
            <a:off x="2624376" y="3758208"/>
            <a:ext cx="4419838" cy="1421606"/>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סביבה עם אלמנטים אשר מגיבים לפעולות של השחקן ומחזקים את הקשר שלו לשחק. יש כפתורים, מנופים, קופסאות, ועוד אלמנטים שמגיבים לפעולות של השחקן.</a:t>
            </a:r>
            <a:endParaRPr lang="en-US" sz="1750" dirty="0"/>
          </a:p>
        </p:txBody>
      </p:sp>
      <p:sp>
        <p:nvSpPr>
          <p:cNvPr id="7" name="Text 4"/>
          <p:cNvSpPr/>
          <p:nvPr/>
        </p:nvSpPr>
        <p:spPr>
          <a:xfrm>
            <a:off x="9791700" y="3188851"/>
            <a:ext cx="2221944" cy="347186"/>
          </a:xfrm>
          <a:prstGeom prst="rect">
            <a:avLst/>
          </a:prstGeom>
          <a:noFill/>
          <a:ln/>
        </p:spPr>
        <p:txBody>
          <a:bodyPr wrap="none" rtlCol="0" anchor="t"/>
          <a:lstStyle/>
          <a:p>
            <a:pPr marL="0" indent="0" algn="r">
              <a:lnSpc>
                <a:spcPts val="2734"/>
              </a:lnSpc>
              <a:buNone/>
            </a:pPr>
            <a:r>
              <a:rPr lang="en-US" sz="2187" dirty="0">
                <a:solidFill>
                  <a:srgbClr val="C6BFEE"/>
                </a:solidFill>
                <a:latin typeface="Prompt" pitchFamily="34" charset="0"/>
                <a:ea typeface="Prompt" pitchFamily="34" charset="-122"/>
                <a:cs typeface="Prompt" pitchFamily="34" charset="-120"/>
              </a:rPr>
              <a:t>שימוש בפורטלים</a:t>
            </a:r>
            <a:endParaRPr lang="en-US" sz="2187" dirty="0"/>
          </a:p>
        </p:txBody>
      </p:sp>
      <p:sp>
        <p:nvSpPr>
          <p:cNvPr id="8" name="Text 5"/>
          <p:cNvSpPr/>
          <p:nvPr/>
        </p:nvSpPr>
        <p:spPr>
          <a:xfrm>
            <a:off x="7593806" y="3758208"/>
            <a:ext cx="4419838" cy="1777008"/>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הרובה פורטלים לרשות השחקן, הוא יכול לירות כמה פורטלים שהוא רוצה לאן שהוא רוצה(במקומות המוגדרים לכך כמובן). נותן לשחקן שליטה על הסביבה. תפעול המרחב.
</a:t>
            </a:r>
            <a:endParaRPr lang="en-US" sz="1750" dirty="0"/>
          </a:p>
        </p:txBody>
      </p:sp>
      <p:sp>
        <p:nvSpPr>
          <p:cNvPr id="9" name="Text 6"/>
          <p:cNvSpPr/>
          <p:nvPr/>
        </p:nvSpPr>
        <p:spPr>
          <a:xfrm>
            <a:off x="7593806" y="5735122"/>
            <a:ext cx="4419838" cy="355402"/>
          </a:xfrm>
          <a:prstGeom prst="rect">
            <a:avLst/>
          </a:prstGeom>
          <a:noFill/>
          <a:ln/>
        </p:spPr>
        <p:txBody>
          <a:bodyPr wrap="none" rtlCol="0" anchor="t"/>
          <a:lstStyle/>
          <a:p>
            <a:pPr marL="0" indent="0" algn="r">
              <a:lnSpc>
                <a:spcPts val="2799"/>
              </a:lnSpc>
              <a:buNone/>
            </a:pP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9353312" y="2044660"/>
            <a:ext cx="4443889" cy="694373"/>
          </a:xfrm>
          <a:prstGeom prst="rect">
            <a:avLst/>
          </a:prstGeom>
          <a:noFill/>
          <a:ln/>
        </p:spPr>
        <p:txBody>
          <a:bodyPr wrap="none" rtlCol="0" anchor="t"/>
          <a:lstStyle/>
          <a:p>
            <a:pPr marL="0" indent="0" algn="r">
              <a:lnSpc>
                <a:spcPts val="5468"/>
              </a:lnSpc>
              <a:buNone/>
            </a:pPr>
            <a:r>
              <a:rPr lang="en-US" sz="4374" dirty="0">
                <a:solidFill>
                  <a:srgbClr val="C6BFEE"/>
                </a:solidFill>
                <a:latin typeface="Prompt" pitchFamily="34" charset="0"/>
                <a:ea typeface="Prompt" pitchFamily="34" charset="-122"/>
                <a:cs typeface="Prompt" pitchFamily="34" charset="-120"/>
              </a:rPr>
              <a:t>שעשוע</a:t>
            </a:r>
            <a:endParaRPr lang="en-US" sz="4374" dirty="0"/>
          </a:p>
        </p:txBody>
      </p:sp>
      <p:sp>
        <p:nvSpPr>
          <p:cNvPr id="6" name="Shape 2"/>
          <p:cNvSpPr/>
          <p:nvPr/>
        </p:nvSpPr>
        <p:spPr>
          <a:xfrm>
            <a:off x="4490799" y="3245882"/>
            <a:ext cx="499943" cy="499943"/>
          </a:xfrm>
          <a:prstGeom prst="roundRect">
            <a:avLst>
              <a:gd name="adj" fmla="val 20000"/>
            </a:avLst>
          </a:prstGeom>
          <a:solidFill>
            <a:srgbClr val="542C49"/>
          </a:solidFill>
          <a:ln w="13811">
            <a:solidFill>
              <a:srgbClr val="6D4562"/>
            </a:solidFill>
            <a:prstDash val="solid"/>
          </a:ln>
        </p:spPr>
        <p:txBody>
          <a:bodyPr/>
          <a:lstStyle/>
          <a:p>
            <a:endParaRPr lang="en-IL"/>
          </a:p>
        </p:txBody>
      </p:sp>
      <p:sp>
        <p:nvSpPr>
          <p:cNvPr id="7" name="Text 3"/>
          <p:cNvSpPr/>
          <p:nvPr/>
        </p:nvSpPr>
        <p:spPr>
          <a:xfrm>
            <a:off x="4678442" y="3287554"/>
            <a:ext cx="124658" cy="416481"/>
          </a:xfrm>
          <a:prstGeom prst="rect">
            <a:avLst/>
          </a:prstGeom>
          <a:noFill/>
          <a:ln/>
        </p:spPr>
        <p:txBody>
          <a:bodyPr wrap="none" rtlCol="0" anchor="t"/>
          <a:lstStyle/>
          <a:p>
            <a:pPr marL="0" indent="0" algn="ctr">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8" name="Text 4"/>
          <p:cNvSpPr/>
          <p:nvPr/>
        </p:nvSpPr>
        <p:spPr>
          <a:xfrm>
            <a:off x="6810970" y="3322201"/>
            <a:ext cx="2221944" cy="347186"/>
          </a:xfrm>
          <a:prstGeom prst="rect">
            <a:avLst/>
          </a:prstGeom>
          <a:noFill/>
          <a:ln/>
        </p:spPr>
        <p:txBody>
          <a:bodyPr wrap="none" rtlCol="0" anchor="t"/>
          <a:lstStyle/>
          <a:p>
            <a:pPr marL="0" indent="0" algn="r">
              <a:lnSpc>
                <a:spcPts val="2734"/>
              </a:lnSpc>
              <a:buNone/>
            </a:pPr>
            <a:r>
              <a:rPr lang="en-US" sz="2187" dirty="0">
                <a:solidFill>
                  <a:srgbClr val="DAD8E9"/>
                </a:solidFill>
                <a:latin typeface="Prompt" pitchFamily="34" charset="0"/>
                <a:ea typeface="Prompt" pitchFamily="34" charset="-122"/>
                <a:cs typeface="Prompt" pitchFamily="34" charset="-120"/>
              </a:rPr>
              <a:t>תוכן נסתר</a:t>
            </a:r>
            <a:endParaRPr lang="en-US" sz="2187" dirty="0"/>
          </a:p>
        </p:txBody>
      </p:sp>
      <p:sp>
        <p:nvSpPr>
          <p:cNvPr id="9" name="Text 5"/>
          <p:cNvSpPr/>
          <p:nvPr/>
        </p:nvSpPr>
        <p:spPr>
          <a:xfrm>
            <a:off x="5212913" y="3802618"/>
            <a:ext cx="3820001" cy="1066205"/>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בחדר של השלב הנוכחי יש אלמנטים לא קשורים ופרטים הומוריסטיים שמוסיפים שעשוע למשחק.</a:t>
            </a:r>
            <a:endParaRPr lang="en-US" sz="1750" dirty="0"/>
          </a:p>
        </p:txBody>
      </p:sp>
      <p:sp>
        <p:nvSpPr>
          <p:cNvPr id="10" name="Shape 6"/>
          <p:cNvSpPr/>
          <p:nvPr/>
        </p:nvSpPr>
        <p:spPr>
          <a:xfrm>
            <a:off x="9255085" y="3245882"/>
            <a:ext cx="499943" cy="499943"/>
          </a:xfrm>
          <a:prstGeom prst="roundRect">
            <a:avLst>
              <a:gd name="adj" fmla="val 20000"/>
            </a:avLst>
          </a:prstGeom>
          <a:solidFill>
            <a:srgbClr val="542C49"/>
          </a:solidFill>
          <a:ln w="13811">
            <a:solidFill>
              <a:srgbClr val="6D4562"/>
            </a:solidFill>
            <a:prstDash val="solid"/>
          </a:ln>
        </p:spPr>
        <p:txBody>
          <a:bodyPr/>
          <a:lstStyle/>
          <a:p>
            <a:endParaRPr lang="en-IL"/>
          </a:p>
        </p:txBody>
      </p:sp>
      <p:sp>
        <p:nvSpPr>
          <p:cNvPr id="11" name="Text 7"/>
          <p:cNvSpPr/>
          <p:nvPr/>
        </p:nvSpPr>
        <p:spPr>
          <a:xfrm>
            <a:off x="9407485" y="3287554"/>
            <a:ext cx="195024" cy="416481"/>
          </a:xfrm>
          <a:prstGeom prst="rect">
            <a:avLst/>
          </a:prstGeom>
          <a:noFill/>
          <a:ln/>
        </p:spPr>
        <p:txBody>
          <a:bodyPr wrap="none" rtlCol="0" anchor="t"/>
          <a:lstStyle/>
          <a:p>
            <a:pPr marL="0" indent="0" algn="ctr">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2" name="Text 8"/>
          <p:cNvSpPr/>
          <p:nvPr/>
        </p:nvSpPr>
        <p:spPr>
          <a:xfrm>
            <a:off x="11575256" y="3322201"/>
            <a:ext cx="2221944" cy="347186"/>
          </a:xfrm>
          <a:prstGeom prst="rect">
            <a:avLst/>
          </a:prstGeom>
          <a:noFill/>
          <a:ln/>
        </p:spPr>
        <p:txBody>
          <a:bodyPr wrap="none" rtlCol="0" anchor="t"/>
          <a:lstStyle/>
          <a:p>
            <a:pPr marL="0" indent="0" algn="r">
              <a:lnSpc>
                <a:spcPts val="2734"/>
              </a:lnSpc>
              <a:buNone/>
            </a:pPr>
            <a:r>
              <a:rPr lang="en-US" sz="2187" dirty="0">
                <a:solidFill>
                  <a:srgbClr val="DAD8E9"/>
                </a:solidFill>
                <a:latin typeface="Prompt" pitchFamily="34" charset="0"/>
                <a:ea typeface="Prompt" pitchFamily="34" charset="-122"/>
                <a:cs typeface="Prompt" pitchFamily="34" charset="-120"/>
              </a:rPr>
              <a:t>סוגי שחקנים</a:t>
            </a:r>
            <a:endParaRPr lang="en-US" sz="2187" dirty="0"/>
          </a:p>
        </p:txBody>
      </p:sp>
      <p:sp>
        <p:nvSpPr>
          <p:cNvPr id="13" name="Text 9"/>
          <p:cNvSpPr/>
          <p:nvPr/>
        </p:nvSpPr>
        <p:spPr>
          <a:xfrm>
            <a:off x="9977199" y="3802618"/>
            <a:ext cx="3820001" cy="1066205"/>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המשחק מתאים למגוון סוגי שחקנים, כולל חוקרים, השיגיים, יצירתיים.
 </a:t>
            </a:r>
            <a:endParaRPr lang="en-US" sz="1750" dirty="0"/>
          </a:p>
        </p:txBody>
      </p:sp>
      <p:sp>
        <p:nvSpPr>
          <p:cNvPr id="14" name="Text 10"/>
          <p:cNvSpPr/>
          <p:nvPr/>
        </p:nvSpPr>
        <p:spPr>
          <a:xfrm>
            <a:off x="4490799" y="5118735"/>
            <a:ext cx="9306401" cy="1066205"/>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חוקרים - שחקנים שאוהבים לחקור ולגלות תוכן נסתר.
הישגיים - ישנם אתגרים שצריך למצוא את כל האזורים הנסתרים והשלמת החידות.
יצירתיים - המשחק מתגמל אנשים שחושבים מחוץ לקופסא, ימצאו את המשחק הזה מושך מאוד.</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B0C23">
              <a:alpha val="80000"/>
            </a:srgbClr>
          </a:solidFill>
          <a:ln/>
        </p:spPr>
        <p:txBody>
          <a:bodyPr/>
          <a:lstStyle/>
          <a:p>
            <a:endParaRPr lang="en-IL"/>
          </a:p>
        </p:txBody>
      </p:sp>
      <p:sp>
        <p:nvSpPr>
          <p:cNvPr id="6" name="Text 2"/>
          <p:cNvSpPr/>
          <p:nvPr/>
        </p:nvSpPr>
        <p:spPr>
          <a:xfrm>
            <a:off x="6942653" y="1347788"/>
            <a:ext cx="5063371" cy="694373"/>
          </a:xfrm>
          <a:prstGeom prst="rect">
            <a:avLst/>
          </a:prstGeom>
          <a:noFill/>
          <a:ln/>
        </p:spPr>
        <p:txBody>
          <a:bodyPr wrap="none" rtlCol="0" anchor="t"/>
          <a:lstStyle/>
          <a:p>
            <a:pPr marL="0" indent="0" algn="r">
              <a:lnSpc>
                <a:spcPts val="5468"/>
              </a:lnSpc>
              <a:buNone/>
            </a:pPr>
            <a:r>
              <a:rPr lang="en-US" sz="4374" dirty="0">
                <a:solidFill>
                  <a:srgbClr val="C6BFEE"/>
                </a:solidFill>
                <a:latin typeface="Prompt" pitchFamily="34" charset="0"/>
                <a:ea typeface="Prompt" pitchFamily="34" charset="-122"/>
                <a:cs typeface="Prompt" pitchFamily="34" charset="-120"/>
              </a:rPr>
              <a:t>רגשות ותרומת העיצוב</a:t>
            </a:r>
            <a:endParaRPr lang="en-US" sz="4374" dirty="0"/>
          </a:p>
        </p:txBody>
      </p:sp>
      <p:sp>
        <p:nvSpPr>
          <p:cNvPr id="7" name="Shape 3"/>
          <p:cNvSpPr/>
          <p:nvPr/>
        </p:nvSpPr>
        <p:spPr>
          <a:xfrm>
            <a:off x="2624376" y="2375416"/>
            <a:ext cx="4579739" cy="4506397"/>
          </a:xfrm>
          <a:prstGeom prst="roundRect">
            <a:avLst>
              <a:gd name="adj" fmla="val 2219"/>
            </a:avLst>
          </a:prstGeom>
          <a:solidFill>
            <a:srgbClr val="542C49"/>
          </a:solidFill>
          <a:ln w="13811">
            <a:solidFill>
              <a:srgbClr val="6D4562"/>
            </a:solidFill>
            <a:prstDash val="solid"/>
          </a:ln>
        </p:spPr>
        <p:txBody>
          <a:bodyPr/>
          <a:lstStyle/>
          <a:p>
            <a:endParaRPr lang="en-IL"/>
          </a:p>
        </p:txBody>
      </p:sp>
      <p:sp>
        <p:nvSpPr>
          <p:cNvPr id="8" name="Text 4"/>
          <p:cNvSpPr/>
          <p:nvPr/>
        </p:nvSpPr>
        <p:spPr>
          <a:xfrm>
            <a:off x="4746188" y="2611398"/>
            <a:ext cx="2221944" cy="347186"/>
          </a:xfrm>
          <a:prstGeom prst="rect">
            <a:avLst/>
          </a:prstGeom>
          <a:noFill/>
          <a:ln/>
        </p:spPr>
        <p:txBody>
          <a:bodyPr wrap="none" rtlCol="0" anchor="t"/>
          <a:lstStyle/>
          <a:p>
            <a:pPr marL="0" indent="0" algn="r">
              <a:lnSpc>
                <a:spcPts val="2734"/>
              </a:lnSpc>
              <a:buNone/>
            </a:pPr>
            <a:r>
              <a:rPr lang="en-US" sz="2187" dirty="0">
                <a:solidFill>
                  <a:srgbClr val="DAD8E9"/>
                </a:solidFill>
                <a:latin typeface="Prompt" pitchFamily="34" charset="0"/>
                <a:ea typeface="Prompt" pitchFamily="34" charset="-122"/>
                <a:cs typeface="Prompt" pitchFamily="34" charset="-120"/>
              </a:rPr>
              <a:t>רגשות</a:t>
            </a:r>
            <a:endParaRPr lang="en-US" sz="2187" dirty="0"/>
          </a:p>
        </p:txBody>
      </p:sp>
      <p:sp>
        <p:nvSpPr>
          <p:cNvPr id="9" name="Text 5"/>
          <p:cNvSpPr/>
          <p:nvPr/>
        </p:nvSpPr>
        <p:spPr>
          <a:xfrm>
            <a:off x="2860358" y="3091815"/>
            <a:ext cx="4107775" cy="3554016"/>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רגשות שהיו לי כששיחקתי בפעם הראשונה: סקרנות, שביעות רצון ושמחה.
ברגע הראשון כשמתחילים לשחק לא ברור כל כך מה עושים איך עוברים את השלבים, חוויתי סקרנות עד שהצלחתי לקלוט את כל החוקים והמטרה העיקרית של המשחק, ככל שמתקדמים הסקרנות גוברת
כאשר פתרתי בהצלחה את החידה ועברתי שלב הרגשתי שביעות רצון ושמחה שהצלחתי לפתור את החידה.</a:t>
            </a:r>
            <a:endParaRPr lang="en-US" sz="1750" dirty="0"/>
          </a:p>
        </p:txBody>
      </p:sp>
      <p:sp>
        <p:nvSpPr>
          <p:cNvPr id="10" name="Shape 6"/>
          <p:cNvSpPr/>
          <p:nvPr/>
        </p:nvSpPr>
        <p:spPr>
          <a:xfrm>
            <a:off x="7426285" y="2375416"/>
            <a:ext cx="4579739" cy="4506397"/>
          </a:xfrm>
          <a:prstGeom prst="roundRect">
            <a:avLst>
              <a:gd name="adj" fmla="val 2219"/>
            </a:avLst>
          </a:prstGeom>
          <a:solidFill>
            <a:srgbClr val="542C49"/>
          </a:solidFill>
          <a:ln w="13811">
            <a:solidFill>
              <a:srgbClr val="6D4562"/>
            </a:solidFill>
            <a:prstDash val="solid"/>
          </a:ln>
        </p:spPr>
        <p:txBody>
          <a:bodyPr/>
          <a:lstStyle/>
          <a:p>
            <a:endParaRPr lang="en-IL"/>
          </a:p>
        </p:txBody>
      </p:sp>
      <p:sp>
        <p:nvSpPr>
          <p:cNvPr id="11" name="Text 7"/>
          <p:cNvSpPr/>
          <p:nvPr/>
        </p:nvSpPr>
        <p:spPr>
          <a:xfrm>
            <a:off x="9548098" y="2611398"/>
            <a:ext cx="2221944" cy="347186"/>
          </a:xfrm>
          <a:prstGeom prst="rect">
            <a:avLst/>
          </a:prstGeom>
          <a:noFill/>
          <a:ln/>
        </p:spPr>
        <p:txBody>
          <a:bodyPr wrap="none" rtlCol="0" anchor="t"/>
          <a:lstStyle/>
          <a:p>
            <a:pPr marL="0" indent="0" algn="r">
              <a:lnSpc>
                <a:spcPts val="2734"/>
              </a:lnSpc>
              <a:buNone/>
            </a:pPr>
            <a:r>
              <a:rPr lang="en-US" sz="2187" dirty="0">
                <a:solidFill>
                  <a:srgbClr val="DAD8E9"/>
                </a:solidFill>
                <a:latin typeface="Prompt" pitchFamily="34" charset="0"/>
                <a:ea typeface="Prompt" pitchFamily="34" charset="-122"/>
                <a:cs typeface="Prompt" pitchFamily="34" charset="-120"/>
              </a:rPr>
              <a:t>תרומת העיצוב</a:t>
            </a:r>
            <a:endParaRPr lang="en-US" sz="2187" dirty="0"/>
          </a:p>
        </p:txBody>
      </p:sp>
      <p:sp>
        <p:nvSpPr>
          <p:cNvPr id="12" name="Text 8"/>
          <p:cNvSpPr/>
          <p:nvPr/>
        </p:nvSpPr>
        <p:spPr>
          <a:xfrm>
            <a:off x="7662267" y="3091815"/>
            <a:ext cx="4107775" cy="1066205"/>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העיצוב המתוחזק של המשחק משפיע על הרגשות ומוסיף לאווירה מסקרן לדעת מה קרה, ונותן מוטיבציה להתקדם.</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sp>
        <p:nvSpPr>
          <p:cNvPr id="4" name="Text 1"/>
          <p:cNvSpPr/>
          <p:nvPr/>
        </p:nvSpPr>
        <p:spPr>
          <a:xfrm>
            <a:off x="7562136" y="1163122"/>
            <a:ext cx="4443889" cy="694373"/>
          </a:xfrm>
          <a:prstGeom prst="rect">
            <a:avLst/>
          </a:prstGeom>
          <a:noFill/>
          <a:ln/>
        </p:spPr>
        <p:txBody>
          <a:bodyPr wrap="none" rtlCol="0" anchor="t"/>
          <a:lstStyle/>
          <a:p>
            <a:pPr marL="0" indent="0" algn="r">
              <a:lnSpc>
                <a:spcPts val="5468"/>
              </a:lnSpc>
              <a:buNone/>
            </a:pPr>
            <a:r>
              <a:rPr lang="en-US" sz="4374" dirty="0">
                <a:solidFill>
                  <a:srgbClr val="C6BFEE"/>
                </a:solidFill>
                <a:latin typeface="Prompt" pitchFamily="34" charset="0"/>
                <a:ea typeface="Prompt" pitchFamily="34" charset="-122"/>
                <a:cs typeface="Prompt" pitchFamily="34" charset="-120"/>
              </a:rPr>
              <a:t>סיפור רקע</a:t>
            </a:r>
            <a:endParaRPr lang="en-US" sz="4374" dirty="0"/>
          </a:p>
        </p:txBody>
      </p:sp>
      <p:sp>
        <p:nvSpPr>
          <p:cNvPr id="5" name="Text 2"/>
          <p:cNvSpPr/>
          <p:nvPr/>
        </p:nvSpPr>
        <p:spPr>
          <a:xfrm>
            <a:off x="2624376" y="2301835"/>
            <a:ext cx="9381649" cy="355402"/>
          </a:xfrm>
          <a:prstGeom prst="rect">
            <a:avLst/>
          </a:prstGeom>
          <a:noFill/>
          <a:ln/>
        </p:spPr>
        <p:txBody>
          <a:bodyPr wrap="none" rtlCol="0" anchor="t"/>
          <a:lstStyle/>
          <a:p>
            <a:pPr marL="0" indent="0" algn="r">
              <a:lnSpc>
                <a:spcPts val="2799"/>
              </a:lnSpc>
              <a:buNone/>
            </a:pPr>
            <a:endParaRPr lang="en-US" sz="1750" dirty="0"/>
          </a:p>
        </p:txBody>
      </p:sp>
      <p:sp>
        <p:nvSpPr>
          <p:cNvPr id="6" name="Text 3"/>
          <p:cNvSpPr/>
          <p:nvPr/>
        </p:nvSpPr>
        <p:spPr>
          <a:xfrm>
            <a:off x="2624376" y="2907149"/>
            <a:ext cx="9381649" cy="2487811"/>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סיפור הרקע של המשחק,
הרקע של המשחק טמון באירועי הגרסה הראשונה של המשחק (פורטל 1).
משחקים בתור צ'ל, השחקן מתקדם בסדרה של תאי מבחן(שלבים) באמצעות שימוש באקדח פורטלים.
מנצחים את גלאדוס (בסוף משחק פורטל 1 ). אבל האויב נשאר ללא הכרה.
פורטל 2 מתקיים אחרי זמן לא מוגדר אחרי המשחק הראשון. צ'ל מתעורר, ואיכשהו מפעילים בטעות שוב את גלאדוס. </a:t>
            </a:r>
            <a:endParaRPr lang="en-US" sz="1750" dirty="0"/>
          </a:p>
        </p:txBody>
      </p:sp>
      <p:sp>
        <p:nvSpPr>
          <p:cNvPr id="7" name="Text 4"/>
          <p:cNvSpPr/>
          <p:nvPr/>
        </p:nvSpPr>
        <p:spPr>
          <a:xfrm>
            <a:off x="2624376" y="5644872"/>
            <a:ext cx="9381649" cy="1421606"/>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איך הסיפור מועבר לשחקן:
בעקרון המשחק מתחיל כשהשחקן מתעורר והכל שבור, נראה מוזנח וממחיש שעבר הרבה מאוד זמן.
יש את גלדיוס וויטלי שמדברים עם השחקן לאורך כל השלבים וכל המשחק, חושפים אירועים שהתרחשו וגם מכניסים מידע מהמשחק פורטל 1.</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sp>
        <p:nvSpPr>
          <p:cNvPr id="4" name="Text 1"/>
          <p:cNvSpPr/>
          <p:nvPr/>
        </p:nvSpPr>
        <p:spPr>
          <a:xfrm>
            <a:off x="6735008" y="1328261"/>
            <a:ext cx="5271016" cy="694373"/>
          </a:xfrm>
          <a:prstGeom prst="rect">
            <a:avLst/>
          </a:prstGeom>
          <a:noFill/>
          <a:ln/>
        </p:spPr>
        <p:txBody>
          <a:bodyPr wrap="none" rtlCol="0" anchor="t"/>
          <a:lstStyle/>
          <a:p>
            <a:pPr marL="0" indent="0" algn="r">
              <a:lnSpc>
                <a:spcPts val="5468"/>
              </a:lnSpc>
              <a:buNone/>
            </a:pPr>
            <a:r>
              <a:rPr lang="en-US" sz="4374" dirty="0">
                <a:solidFill>
                  <a:srgbClr val="C6BFEE"/>
                </a:solidFill>
                <a:latin typeface="Prompt" pitchFamily="34" charset="0"/>
                <a:ea typeface="Prompt" pitchFamily="34" charset="-122"/>
                <a:cs typeface="Prompt" pitchFamily="34" charset="-120"/>
              </a:rPr>
              <a:t>דמויות ראשיות ומשניות</a:t>
            </a:r>
            <a:endParaRPr lang="en-US" sz="4374" dirty="0"/>
          </a:p>
        </p:txBody>
      </p:sp>
      <p:sp>
        <p:nvSpPr>
          <p:cNvPr id="5" name="Text 2"/>
          <p:cNvSpPr/>
          <p:nvPr/>
        </p:nvSpPr>
        <p:spPr>
          <a:xfrm>
            <a:off x="4822269" y="2578060"/>
            <a:ext cx="2221944" cy="347186"/>
          </a:xfrm>
          <a:prstGeom prst="rect">
            <a:avLst/>
          </a:prstGeom>
          <a:noFill/>
          <a:ln/>
        </p:spPr>
        <p:txBody>
          <a:bodyPr wrap="none" rtlCol="0" anchor="t"/>
          <a:lstStyle/>
          <a:p>
            <a:pPr marL="0" indent="0" algn="r">
              <a:lnSpc>
                <a:spcPts val="2734"/>
              </a:lnSpc>
              <a:buNone/>
            </a:pPr>
            <a:r>
              <a:rPr lang="en-US" sz="2187" dirty="0">
                <a:solidFill>
                  <a:srgbClr val="C6BFEE"/>
                </a:solidFill>
                <a:latin typeface="Prompt" pitchFamily="34" charset="0"/>
                <a:ea typeface="Prompt" pitchFamily="34" charset="-122"/>
                <a:cs typeface="Prompt" pitchFamily="34" charset="-120"/>
              </a:rPr>
              <a:t>דמויות מרכזיות</a:t>
            </a:r>
            <a:endParaRPr lang="en-US" sz="2187" dirty="0"/>
          </a:p>
        </p:txBody>
      </p:sp>
      <p:sp>
        <p:nvSpPr>
          <p:cNvPr id="6" name="Text 3"/>
          <p:cNvSpPr/>
          <p:nvPr/>
        </p:nvSpPr>
        <p:spPr>
          <a:xfrm>
            <a:off x="2624376" y="3147417"/>
            <a:ext cx="4419838" cy="3554016"/>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צ'ל הינו הדמות שהשחקן משחק, הגיבור של המשחק וזה  שמבצע את המשימות והפעולות שלה מניעים את המשחק.
המתנגד העיקרי(אנטגוניסט) הינו גלאדוס זה בעצם בינה מלאכותית שנועד בהתחלה לפקח על המתקן מדע.
גלאדוס הופך להיות פגום ומציב אתגרים לצ'ל. למרות שגלאדוס בתפקיד האנטגוניסט הוא מוסיף הומור ומורכבות לתהליך.</a:t>
            </a:r>
            <a:endParaRPr lang="en-US" sz="1750" dirty="0"/>
          </a:p>
        </p:txBody>
      </p:sp>
      <p:sp>
        <p:nvSpPr>
          <p:cNvPr id="7" name="Text 4"/>
          <p:cNvSpPr/>
          <p:nvPr/>
        </p:nvSpPr>
        <p:spPr>
          <a:xfrm>
            <a:off x="9791700" y="2578060"/>
            <a:ext cx="2221944" cy="347186"/>
          </a:xfrm>
          <a:prstGeom prst="rect">
            <a:avLst/>
          </a:prstGeom>
          <a:noFill/>
          <a:ln/>
        </p:spPr>
        <p:txBody>
          <a:bodyPr wrap="none" rtlCol="0" anchor="t"/>
          <a:lstStyle/>
          <a:p>
            <a:pPr marL="0" indent="0" algn="r">
              <a:lnSpc>
                <a:spcPts val="2734"/>
              </a:lnSpc>
              <a:buNone/>
            </a:pPr>
            <a:r>
              <a:rPr lang="en-US" sz="2187" dirty="0">
                <a:solidFill>
                  <a:srgbClr val="C6BFEE"/>
                </a:solidFill>
                <a:latin typeface="Prompt" pitchFamily="34" charset="0"/>
                <a:ea typeface="Prompt" pitchFamily="34" charset="-122"/>
                <a:cs typeface="Prompt" pitchFamily="34" charset="-120"/>
              </a:rPr>
              <a:t>דמויות משניות</a:t>
            </a:r>
            <a:endParaRPr lang="en-US" sz="2187" dirty="0"/>
          </a:p>
        </p:txBody>
      </p:sp>
      <p:sp>
        <p:nvSpPr>
          <p:cNvPr id="8" name="Text 5"/>
          <p:cNvSpPr/>
          <p:nvPr/>
        </p:nvSpPr>
        <p:spPr>
          <a:xfrm>
            <a:off x="7593806" y="3147417"/>
            <a:ext cx="4419838" cy="1066205"/>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וויטלי הינו רובוט שבהתחלה עוזר ומדריך את השחקן, מוסיף קצת קומיות למשחק, בהמשך הוא הופך להיות האנטגוניסט</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IL"/>
          </a:p>
        </p:txBody>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6030158" y="4456628"/>
            <a:ext cx="5975866" cy="694373"/>
          </a:xfrm>
          <a:prstGeom prst="rect">
            <a:avLst/>
          </a:prstGeom>
          <a:noFill/>
          <a:ln/>
        </p:spPr>
        <p:txBody>
          <a:bodyPr wrap="none" rtlCol="0" anchor="t"/>
          <a:lstStyle/>
          <a:p>
            <a:pPr marL="0" indent="0" algn="r">
              <a:lnSpc>
                <a:spcPts val="5468"/>
              </a:lnSpc>
              <a:buNone/>
            </a:pPr>
            <a:r>
              <a:rPr lang="en-US" sz="4374" dirty="0">
                <a:solidFill>
                  <a:srgbClr val="C6BFEE"/>
                </a:solidFill>
                <a:latin typeface="Prompt" pitchFamily="34" charset="0"/>
                <a:ea typeface="Prompt" pitchFamily="34" charset="-122"/>
                <a:cs typeface="Prompt" pitchFamily="34" charset="-120"/>
              </a:rPr>
              <a:t>תהליך התפתחות הדמויות</a:t>
            </a:r>
            <a:endParaRPr lang="en-US" sz="4374" dirty="0"/>
          </a:p>
        </p:txBody>
      </p:sp>
      <p:sp>
        <p:nvSpPr>
          <p:cNvPr id="6" name="Text 2"/>
          <p:cNvSpPr/>
          <p:nvPr/>
        </p:nvSpPr>
        <p:spPr>
          <a:xfrm>
            <a:off x="2624376" y="5484257"/>
            <a:ext cx="9381649" cy="1066205"/>
          </a:xfrm>
          <a:prstGeom prst="rect">
            <a:avLst/>
          </a:prstGeom>
          <a:noFill/>
          <a:ln/>
        </p:spPr>
        <p:txBody>
          <a:bodyPr wrap="square" rtlCol="0" anchor="t"/>
          <a:lstStyle/>
          <a:p>
            <a:pPr marL="0" indent="0" algn="r">
              <a:lnSpc>
                <a:spcPts val="2799"/>
              </a:lnSpc>
              <a:buNone/>
            </a:pPr>
            <a:r>
              <a:rPr lang="en-US" sz="1750" dirty="0">
                <a:solidFill>
                  <a:srgbClr val="DAD8E9"/>
                </a:solidFill>
                <a:latin typeface="Mukta" pitchFamily="34" charset="0"/>
                <a:ea typeface="Mukta" pitchFamily="34" charset="-122"/>
                <a:cs typeface="Mukta" pitchFamily="34" charset="-120"/>
              </a:rPr>
              <a:t>במהלך המשחק, הדמויות עוברות שינויים משמעותיים. גלאדוס, שהיה כאנטגוניסט מתחילה, משנה את יחסיה עם צ'ל הדמות הראשית. וויטלי, שהתחיל כעוזר ומדריך, משנה את תפקידו כשגלאדוס משחררת מצ'ל וויטלי והוא הופך להיאוש.</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TotalTime>
  <Words>1221</Words>
  <Application>Microsoft Office PowerPoint</Application>
  <PresentationFormat>מותאם אישית</PresentationFormat>
  <Paragraphs>79</Paragraphs>
  <Slides>17</Slides>
  <Notes>17</Notes>
  <HiddenSlides>0</HiddenSlides>
  <MMClips>0</MMClips>
  <ScaleCrop>false</ScaleCrop>
  <HeadingPairs>
    <vt:vector size="6" baseType="variant">
      <vt:variant>
        <vt:lpstr>גופנים בשימוש</vt:lpstr>
      </vt:variant>
      <vt:variant>
        <vt:i4>3</vt:i4>
      </vt:variant>
      <vt:variant>
        <vt:lpstr>ערכת נושא</vt:lpstr>
      </vt:variant>
      <vt:variant>
        <vt:i4>1</vt:i4>
      </vt:variant>
      <vt:variant>
        <vt:lpstr>כותרות שקופיות</vt:lpstr>
      </vt:variant>
      <vt:variant>
        <vt:i4>17</vt:i4>
      </vt:variant>
    </vt:vector>
  </HeadingPairs>
  <TitlesOfParts>
    <vt:vector size="21" baseType="lpstr">
      <vt:lpstr>Arial</vt:lpstr>
      <vt:lpstr>Mukta</vt:lpstr>
      <vt:lpstr>Prompt</vt:lpstr>
      <vt:lpstr>Office Theme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איתמר כהן</cp:lastModifiedBy>
  <cp:revision>5</cp:revision>
  <dcterms:created xsi:type="dcterms:W3CDTF">2024-02-04T14:18:26Z</dcterms:created>
  <dcterms:modified xsi:type="dcterms:W3CDTF">2024-02-04T14:26:09Z</dcterms:modified>
</cp:coreProperties>
</file>